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1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6" autoAdjust="0"/>
    <p:restoredTop sz="94660"/>
  </p:normalViewPr>
  <p:slideViewPr>
    <p:cSldViewPr>
      <p:cViewPr>
        <p:scale>
          <a:sx n="90" d="100"/>
          <a:sy n="90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357FF-8860-4EE9-8580-4D54F2DE288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3449-826C-4051-99C7-C9230D19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3449-826C-4051-99C7-C9230D19850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AA556E-1383-4EEF-9B48-4300FF26D09E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E75918-CF85-4C50-8897-B67264D4E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56E-1383-4EEF-9B48-4300FF26D09E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5918-CF85-4C50-8897-B67264D4E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56E-1383-4EEF-9B48-4300FF26D09E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5918-CF85-4C50-8897-B67264D4E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AA556E-1383-4EEF-9B48-4300FF26D09E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E75918-CF85-4C50-8897-B67264D4E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AA556E-1383-4EEF-9B48-4300FF26D09E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E75918-CF85-4C50-8897-B67264D4E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56E-1383-4EEF-9B48-4300FF26D09E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5918-CF85-4C50-8897-B67264D4E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56E-1383-4EEF-9B48-4300FF26D09E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5918-CF85-4C50-8897-B67264D4E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AA556E-1383-4EEF-9B48-4300FF26D09E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E75918-CF85-4C50-8897-B67264D4E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56E-1383-4EEF-9B48-4300FF26D09E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5918-CF85-4C50-8897-B67264D4E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AA556E-1383-4EEF-9B48-4300FF26D09E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E75918-CF85-4C50-8897-B67264D4E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AA556E-1383-4EEF-9B48-4300FF26D09E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E75918-CF85-4C50-8897-B67264D4E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AA556E-1383-4EEF-9B48-4300FF26D09E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E75918-CF85-4C50-8897-B67264D4E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7929618" cy="89423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Зарубежные партнеры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КазИИТУ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1285860"/>
            <a:ext cx="6172200" cy="1371600"/>
          </a:xfrm>
        </p:spPr>
        <p:txBody>
          <a:bodyPr/>
          <a:lstStyle/>
          <a:p>
            <a:r>
              <a:rPr lang="ru-RU" dirty="0" smtClean="0"/>
              <a:t>2018/2019</a:t>
            </a:r>
            <a:endParaRPr lang="ru-RU" dirty="0"/>
          </a:p>
        </p:txBody>
      </p:sp>
      <p:pic>
        <p:nvPicPr>
          <p:cNvPr id="4" name="Рисунок 3" descr="Gerb_academ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285992"/>
            <a:ext cx="2503433" cy="242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Международная академия бизнеса и управления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Институт экономики и управления</a:t>
            </a:r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500175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" algn="ctr" fontAlgn="ctr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38.03.03  Управление персоналом</a:t>
            </a:r>
          </a:p>
          <a:p>
            <a:pPr marL="85725" algn="ctr" fontAlgn="ctr">
              <a:defRPr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5725" algn="ctr" fontAlgn="ctr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38.03.04  Государственное и муниципальное управление</a:t>
            </a:r>
          </a:p>
          <a:p>
            <a:pPr marL="85725" fontAlgn="ctr">
              <a:defRPr/>
            </a:pPr>
            <a:endParaRPr lang="ru-RU" dirty="0" smtClean="0"/>
          </a:p>
          <a:p>
            <a:pPr marL="85725" fontAlgn="ctr">
              <a:defRPr/>
            </a:pPr>
            <a:r>
              <a:rPr lang="ru-RU" b="1" dirty="0" smtClean="0"/>
              <a:t>Формы обучения: </a:t>
            </a:r>
            <a:r>
              <a:rPr lang="ru-RU" dirty="0" smtClean="0"/>
              <a:t>очная, </a:t>
            </a:r>
            <a:r>
              <a:rPr lang="ru-RU" dirty="0" err="1" smtClean="0"/>
              <a:t>очно-заочная</a:t>
            </a:r>
            <a:r>
              <a:rPr lang="ru-RU" dirty="0" smtClean="0"/>
              <a:t>, заочная </a:t>
            </a:r>
          </a:p>
          <a:p>
            <a:pPr marL="85725" fontAlgn="ctr">
              <a:defRPr/>
            </a:pPr>
            <a:r>
              <a:rPr lang="ru-RU" b="1" dirty="0" smtClean="0"/>
              <a:t>Срок обучения: </a:t>
            </a:r>
            <a:r>
              <a:rPr lang="ru-RU" dirty="0" smtClean="0"/>
              <a:t>на очной форме 4 года, на </a:t>
            </a:r>
            <a:r>
              <a:rPr lang="ru-RU" dirty="0" err="1" smtClean="0"/>
              <a:t>очно-заочной</a:t>
            </a:r>
            <a:r>
              <a:rPr lang="ru-RU" dirty="0" smtClean="0"/>
              <a:t> и заочной 4,5 года </a:t>
            </a:r>
          </a:p>
        </p:txBody>
      </p:sp>
      <p:sp>
        <p:nvSpPr>
          <p:cNvPr id="20482" name="AutoShape 2" descr="Картинки по запросу Менеджмен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Картинки по запросу управление персона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3314"/>
            <a:ext cx="4429155" cy="2952032"/>
          </a:xfrm>
          <a:prstGeom prst="rect">
            <a:avLst/>
          </a:prstGeom>
          <a:noFill/>
        </p:spPr>
      </p:pic>
      <p:pic>
        <p:nvPicPr>
          <p:cNvPr id="23554" name="Picture 2" descr="Картинки по запросу Государственное и муниципальное управление"/>
          <p:cNvPicPr>
            <a:picLocks noChangeAspect="1" noChangeArrowheads="1"/>
          </p:cNvPicPr>
          <p:nvPr/>
        </p:nvPicPr>
        <p:blipFill>
          <a:blip r:embed="rId3" cstate="print"/>
          <a:srcRect t="1587"/>
          <a:stretch>
            <a:fillRect/>
          </a:stretch>
        </p:blipFill>
        <p:spPr bwMode="auto">
          <a:xfrm>
            <a:off x="4214810" y="3643314"/>
            <a:ext cx="4500594" cy="2952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Международная академия бизнеса и управления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Институт права и международных отношений</a:t>
            </a:r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77717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" algn="ctr" fontAlgn="ctr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45.05.01  Перевод и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переводоведение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marL="85725" fontAlgn="ctr">
              <a:defRPr/>
            </a:pPr>
            <a:endParaRPr lang="ru-RU" dirty="0" smtClean="0"/>
          </a:p>
          <a:p>
            <a:pPr marL="85725" fontAlgn="ctr">
              <a:defRPr/>
            </a:pPr>
            <a:r>
              <a:rPr lang="ru-RU" b="1" dirty="0" smtClean="0"/>
              <a:t>Формы обучения: </a:t>
            </a:r>
            <a:r>
              <a:rPr lang="ru-RU" dirty="0" smtClean="0"/>
              <a:t>очная, </a:t>
            </a:r>
            <a:r>
              <a:rPr lang="ru-RU" dirty="0" err="1" smtClean="0"/>
              <a:t>очно-заочная</a:t>
            </a:r>
            <a:endParaRPr lang="ru-RU" dirty="0" smtClean="0"/>
          </a:p>
          <a:p>
            <a:pPr marL="85725" fontAlgn="ctr">
              <a:defRPr/>
            </a:pPr>
            <a:r>
              <a:rPr lang="ru-RU" b="1" dirty="0" smtClean="0"/>
              <a:t>Срок обучения: </a:t>
            </a:r>
            <a:r>
              <a:rPr lang="ru-RU" dirty="0" smtClean="0"/>
              <a:t>на очной форме 5 лет, на </a:t>
            </a:r>
            <a:r>
              <a:rPr lang="ru-RU" dirty="0" err="1" smtClean="0"/>
              <a:t>очно-заочной</a:t>
            </a:r>
            <a:r>
              <a:rPr lang="ru-RU" dirty="0" smtClean="0"/>
              <a:t> 5,5 года </a:t>
            </a:r>
          </a:p>
        </p:txBody>
      </p:sp>
      <p:sp>
        <p:nvSpPr>
          <p:cNvPr id="20482" name="AutoShape 2" descr="Картинки по запросу Менеджмен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Картинки по запросу переводч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5" y="3000348"/>
            <a:ext cx="3857651" cy="385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Международная академия бизнеса и управления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Институт права и международных отношений</a:t>
            </a:r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638674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" algn="ctr" fontAlgn="ctr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41.03.05  Международные отношения. </a:t>
            </a:r>
          </a:p>
          <a:p>
            <a:pPr marL="85725" fontAlgn="ctr">
              <a:defRPr/>
            </a:pPr>
            <a:r>
              <a:rPr lang="ru-RU" b="1" dirty="0" smtClean="0"/>
              <a:t>Направленность: </a:t>
            </a:r>
            <a:r>
              <a:rPr lang="ru-RU" dirty="0" smtClean="0"/>
              <a:t>мировая политика</a:t>
            </a:r>
          </a:p>
          <a:p>
            <a:pPr marL="85725" fontAlgn="ctr">
              <a:defRPr/>
            </a:pPr>
            <a:endParaRPr lang="ru-RU" dirty="0" smtClean="0"/>
          </a:p>
          <a:p>
            <a:pPr marL="85725" fontAlgn="ctr">
              <a:defRPr/>
            </a:pPr>
            <a:r>
              <a:rPr lang="ru-RU" b="1" dirty="0" smtClean="0"/>
              <a:t>Формы обучения: </a:t>
            </a:r>
            <a:r>
              <a:rPr lang="ru-RU" dirty="0" smtClean="0"/>
              <a:t>очная, </a:t>
            </a:r>
            <a:r>
              <a:rPr lang="ru-RU" dirty="0" err="1" smtClean="0"/>
              <a:t>очно-заочная</a:t>
            </a:r>
            <a:endParaRPr lang="ru-RU" dirty="0" smtClean="0"/>
          </a:p>
          <a:p>
            <a:pPr marL="85725" fontAlgn="ctr">
              <a:defRPr/>
            </a:pPr>
            <a:r>
              <a:rPr lang="ru-RU" b="1" dirty="0" smtClean="0"/>
              <a:t>Срок обучения: </a:t>
            </a:r>
            <a:r>
              <a:rPr lang="ru-RU" dirty="0" smtClean="0"/>
              <a:t>на очной форме 4 года, на </a:t>
            </a:r>
            <a:r>
              <a:rPr lang="ru-RU" dirty="0" err="1" smtClean="0"/>
              <a:t>очно-заочной</a:t>
            </a:r>
            <a:r>
              <a:rPr lang="ru-RU" dirty="0" smtClean="0"/>
              <a:t> 4,5 года </a:t>
            </a:r>
          </a:p>
        </p:txBody>
      </p:sp>
      <p:sp>
        <p:nvSpPr>
          <p:cNvPr id="20482" name="AutoShape 2" descr="Картинки по запросу Менеджмен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Картинки по запросу Перевод и переводоведени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7440062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Международная академия бизнеса и управления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Институт права и международных отношений</a:t>
            </a:r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77717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" algn="ctr" fontAlgn="ctr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38.05.02  Таможенное дело. </a:t>
            </a:r>
          </a:p>
          <a:p>
            <a:pPr marL="85725" fontAlgn="ctr">
              <a:defRPr/>
            </a:pPr>
            <a:endParaRPr lang="ru-RU" dirty="0" smtClean="0"/>
          </a:p>
          <a:p>
            <a:pPr marL="85725" fontAlgn="ctr">
              <a:defRPr/>
            </a:pPr>
            <a:r>
              <a:rPr lang="ru-RU" b="1" dirty="0" smtClean="0"/>
              <a:t>Формы обучения: </a:t>
            </a:r>
            <a:r>
              <a:rPr lang="ru-RU" dirty="0" smtClean="0"/>
              <a:t>очная, </a:t>
            </a:r>
            <a:r>
              <a:rPr lang="ru-RU" dirty="0" err="1" smtClean="0"/>
              <a:t>очно-заочная</a:t>
            </a:r>
            <a:r>
              <a:rPr lang="ru-RU" dirty="0" smtClean="0"/>
              <a:t>, заочная </a:t>
            </a:r>
          </a:p>
          <a:p>
            <a:pPr marL="85725" fontAlgn="ctr">
              <a:defRPr/>
            </a:pPr>
            <a:r>
              <a:rPr lang="ru-RU" b="1" dirty="0" smtClean="0"/>
              <a:t>Срок обучения: </a:t>
            </a:r>
            <a:r>
              <a:rPr lang="ru-RU" dirty="0" smtClean="0"/>
              <a:t>на очной форме 5 лет, на </a:t>
            </a:r>
            <a:r>
              <a:rPr lang="ru-RU" dirty="0" err="1" smtClean="0"/>
              <a:t>очно-заочной</a:t>
            </a:r>
            <a:r>
              <a:rPr lang="ru-RU" dirty="0" smtClean="0"/>
              <a:t> и заочной 5,5 года </a:t>
            </a:r>
          </a:p>
        </p:txBody>
      </p:sp>
      <p:sp>
        <p:nvSpPr>
          <p:cNvPr id="20482" name="AutoShape 2" descr="Картинки по запросу Менеджмен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Картинки по запросу таможенное де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Documents and Settings\pk-dir\Рабочий стол\936b13d2138fe58d795b7d920fb075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799" y="3857628"/>
            <a:ext cx="3311771" cy="2690814"/>
          </a:xfrm>
          <a:prstGeom prst="rect">
            <a:avLst/>
          </a:prstGeom>
          <a:noFill/>
        </p:spPr>
      </p:pic>
      <p:pic>
        <p:nvPicPr>
          <p:cNvPr id="26629" name="Picture 5" descr="Картинки по запросу таможенное дело"/>
          <p:cNvPicPr>
            <a:picLocks noChangeAspect="1" noChangeArrowheads="1"/>
          </p:cNvPicPr>
          <p:nvPr/>
        </p:nvPicPr>
        <p:blipFill>
          <a:blip r:embed="rId3" cstate="print"/>
          <a:srcRect r="3333" b="1333"/>
          <a:stretch>
            <a:fillRect/>
          </a:stretch>
        </p:blipFill>
        <p:spPr bwMode="auto">
          <a:xfrm>
            <a:off x="3857621" y="3857629"/>
            <a:ext cx="2143140" cy="2734352"/>
          </a:xfrm>
          <a:prstGeom prst="rect">
            <a:avLst/>
          </a:prstGeom>
          <a:noFill/>
        </p:spPr>
      </p:pic>
      <p:pic>
        <p:nvPicPr>
          <p:cNvPr id="26631" name="Picture 7" descr="Картинки по запросу таможенное дел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3643338" cy="2737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Международная академия бизнеса и управления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Институт права и международных отношений</a:t>
            </a:r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" algn="ctr" fontAlgn="ctr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40.03.01  Юриспруденция. </a:t>
            </a:r>
          </a:p>
          <a:p>
            <a:pPr marL="85725" fontAlgn="ctr">
              <a:defRPr/>
            </a:pPr>
            <a:r>
              <a:rPr lang="ru-RU" b="1" dirty="0" smtClean="0"/>
              <a:t>Направленности: </a:t>
            </a:r>
          </a:p>
          <a:p>
            <a:pPr marL="85725" fontAlgn="ctr">
              <a:buFont typeface="Arial" pitchFamily="34" charset="0"/>
              <a:buChar char="•"/>
              <a:defRPr/>
            </a:pPr>
            <a:r>
              <a:rPr lang="ru-RU" dirty="0" smtClean="0"/>
              <a:t>гражданско-правовая, </a:t>
            </a:r>
          </a:p>
          <a:p>
            <a:pPr marL="85725" fontAlgn="ctr">
              <a:buFont typeface="Arial" pitchFamily="34" charset="0"/>
              <a:buChar char="•"/>
              <a:defRPr/>
            </a:pPr>
            <a:r>
              <a:rPr lang="ru-RU" dirty="0" smtClean="0"/>
              <a:t>уголовно-правовая </a:t>
            </a:r>
          </a:p>
          <a:p>
            <a:pPr marL="85725" fontAlgn="ctr">
              <a:defRPr/>
            </a:pPr>
            <a:endParaRPr lang="ru-RU" dirty="0" smtClean="0"/>
          </a:p>
          <a:p>
            <a:pPr marL="85725" fontAlgn="ctr">
              <a:defRPr/>
            </a:pPr>
            <a:r>
              <a:rPr lang="ru-RU" b="1" dirty="0" smtClean="0"/>
              <a:t>Формы обучения: </a:t>
            </a:r>
            <a:r>
              <a:rPr lang="ru-RU" dirty="0" smtClean="0"/>
              <a:t>очная, </a:t>
            </a:r>
            <a:r>
              <a:rPr lang="ru-RU" dirty="0" err="1" smtClean="0"/>
              <a:t>очно-заочная</a:t>
            </a:r>
            <a:r>
              <a:rPr lang="ru-RU" dirty="0" smtClean="0"/>
              <a:t>, заочная </a:t>
            </a:r>
          </a:p>
          <a:p>
            <a:pPr marL="85725" fontAlgn="ctr">
              <a:defRPr/>
            </a:pPr>
            <a:r>
              <a:rPr lang="ru-RU" b="1" dirty="0" smtClean="0"/>
              <a:t>Срок обучения: </a:t>
            </a:r>
            <a:r>
              <a:rPr lang="ru-RU" dirty="0" smtClean="0"/>
              <a:t>на очной форме 4 года, на </a:t>
            </a:r>
            <a:r>
              <a:rPr lang="ru-RU" dirty="0" err="1" smtClean="0"/>
              <a:t>очно-заочной</a:t>
            </a:r>
            <a:r>
              <a:rPr lang="ru-RU" dirty="0" smtClean="0"/>
              <a:t> и заочной 4,5 года </a:t>
            </a:r>
          </a:p>
        </p:txBody>
      </p:sp>
      <p:sp>
        <p:nvSpPr>
          <p:cNvPr id="20482" name="AutoShape 2" descr="Картинки по запросу Менеджмен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Картинки по запросу таможенное де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Картинки по запросу юрист заседание су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619499"/>
            <a:ext cx="523875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Международная академия бизнеса и управления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Институт дизайна и рекламы</a:t>
            </a:r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" algn="ctr" fontAlgn="ctr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54.03.01  Дизайн. </a:t>
            </a:r>
          </a:p>
          <a:p>
            <a:pPr marL="85725" fontAlgn="ctr">
              <a:defRPr/>
            </a:pPr>
            <a:r>
              <a:rPr lang="ru-RU" b="1" dirty="0" smtClean="0"/>
              <a:t>Направленности: </a:t>
            </a:r>
          </a:p>
          <a:p>
            <a:pPr marL="85725" fontAlgn="ctr">
              <a:buFont typeface="Arial" pitchFamily="34" charset="0"/>
              <a:buChar char="•"/>
              <a:defRPr/>
            </a:pPr>
            <a:r>
              <a:rPr lang="ru-RU" dirty="0" smtClean="0"/>
              <a:t>графический дизайн , </a:t>
            </a:r>
          </a:p>
          <a:p>
            <a:pPr marL="85725" fontAlgn="ctr">
              <a:buFont typeface="Arial" pitchFamily="34" charset="0"/>
              <a:buChar char="•"/>
              <a:defRPr/>
            </a:pPr>
            <a:r>
              <a:rPr lang="ru-RU" dirty="0" smtClean="0"/>
              <a:t>дизайн костюма, </a:t>
            </a:r>
          </a:p>
          <a:p>
            <a:pPr marL="85725" fontAlgn="ctr">
              <a:buFont typeface="Arial" pitchFamily="34" charset="0"/>
              <a:buChar char="•"/>
              <a:defRPr/>
            </a:pPr>
            <a:r>
              <a:rPr lang="ru-RU" dirty="0" smtClean="0"/>
              <a:t>дизайн среды</a:t>
            </a:r>
          </a:p>
          <a:p>
            <a:pPr marL="85725" fontAlgn="ctr">
              <a:defRPr/>
            </a:pPr>
            <a:endParaRPr lang="ru-RU" dirty="0" smtClean="0"/>
          </a:p>
          <a:p>
            <a:pPr marL="85725" fontAlgn="ctr">
              <a:defRPr/>
            </a:pPr>
            <a:r>
              <a:rPr lang="ru-RU" b="1" dirty="0" smtClean="0"/>
              <a:t>Формы обучения: </a:t>
            </a:r>
            <a:r>
              <a:rPr lang="ru-RU" dirty="0" smtClean="0"/>
              <a:t>очная, </a:t>
            </a:r>
            <a:r>
              <a:rPr lang="ru-RU" dirty="0" err="1" smtClean="0"/>
              <a:t>очно-заочная</a:t>
            </a:r>
            <a:r>
              <a:rPr lang="ru-RU" dirty="0" smtClean="0"/>
              <a:t>, заочная </a:t>
            </a:r>
          </a:p>
          <a:p>
            <a:pPr marL="85725" fontAlgn="ctr">
              <a:defRPr/>
            </a:pPr>
            <a:r>
              <a:rPr lang="ru-RU" b="1" dirty="0" smtClean="0"/>
              <a:t>Срок обучения: </a:t>
            </a:r>
            <a:r>
              <a:rPr lang="ru-RU" dirty="0" smtClean="0"/>
              <a:t>на очной форме 4 года, на </a:t>
            </a:r>
            <a:r>
              <a:rPr lang="ru-RU" dirty="0" err="1" smtClean="0"/>
              <a:t>очно-заочной</a:t>
            </a:r>
            <a:r>
              <a:rPr lang="ru-RU" dirty="0" smtClean="0"/>
              <a:t> и заочной 4,5 года </a:t>
            </a:r>
          </a:p>
        </p:txBody>
      </p:sp>
      <p:sp>
        <p:nvSpPr>
          <p:cNvPr id="20482" name="AutoShape 2" descr="Картинки по запросу Менеджмен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Картинки по запросу таможенное де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Картинки по запросу дизайн костюма мабиу"/>
          <p:cNvPicPr>
            <a:picLocks noChangeAspect="1" noChangeArrowheads="1"/>
          </p:cNvPicPr>
          <p:nvPr/>
        </p:nvPicPr>
        <p:blipFill>
          <a:blip r:embed="rId2" cstate="print"/>
          <a:srcRect t="1136"/>
          <a:stretch>
            <a:fillRect/>
          </a:stretch>
        </p:blipFill>
        <p:spPr bwMode="auto">
          <a:xfrm>
            <a:off x="428596" y="4000504"/>
            <a:ext cx="4071966" cy="2679599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дизайн среды мабиу"/>
          <p:cNvPicPr>
            <a:picLocks noChangeAspect="1" noChangeArrowheads="1"/>
          </p:cNvPicPr>
          <p:nvPr/>
        </p:nvPicPr>
        <p:blipFill>
          <a:blip r:embed="rId3" cstate="print"/>
          <a:srcRect t="2632" r="1789"/>
          <a:stretch>
            <a:fillRect/>
          </a:stretch>
        </p:blipFill>
        <p:spPr bwMode="auto">
          <a:xfrm>
            <a:off x="4463879" y="4000504"/>
            <a:ext cx="4059243" cy="268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Минимальное количество баллов по результатам ЕГЭ*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1857364"/>
          <a:ext cx="7102549" cy="34702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98293"/>
                <a:gridCol w="2304256"/>
              </a:tblGrid>
              <a:tr h="5843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1615" algn="l"/>
                        </a:tabLst>
                      </a:pPr>
                      <a:r>
                        <a:rPr lang="ru-RU" sz="18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22</a:t>
                      </a:r>
                      <a:endParaRPr lang="ru-RU" sz="18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843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1615" algn="l"/>
                        </a:tabLst>
                      </a:pPr>
                      <a:r>
                        <a:rPr lang="ru-RU" sz="18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en-US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8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843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1615" algn="l"/>
                        </a:tabLst>
                      </a:pPr>
                      <a:r>
                        <a:rPr lang="ru-RU" sz="18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en-US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8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486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161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(профильная)</a:t>
                      </a:r>
                      <a:endParaRPr lang="ru-RU" sz="18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27</a:t>
                      </a:r>
                      <a:endParaRPr lang="ru-RU" sz="18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843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1615" algn="l"/>
                        </a:tabLst>
                      </a:pPr>
                      <a:r>
                        <a:rPr lang="ru-RU" sz="18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42</a:t>
                      </a:r>
                      <a:endParaRPr lang="ru-RU" sz="18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843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1615" algn="l"/>
                        </a:tabLst>
                      </a:pPr>
                      <a:r>
                        <a:rPr lang="ru-RU" sz="18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36</a:t>
                      </a:r>
                      <a:endParaRPr lang="ru-RU" sz="18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5500702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ru-RU" altLang="ru-RU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* Минимальные баллы по вступительным испытаниям ОО равны минимальным баллам по ЕГЭ </a:t>
            </a:r>
            <a:endParaRPr lang="ru-RU" altLang="ru-RU" b="1" i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Прием</a:t>
            </a:r>
            <a:r>
              <a:rPr lang="ru-RU" dirty="0" smtClean="0"/>
              <a:t> документов начинается</a:t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 20 июня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все формы обучения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786" y="2643182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Зачисление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студенты </a:t>
            </a: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400" cap="small" dirty="0" smtClean="0">
                <a:solidFill>
                  <a:schemeClr val="tx2"/>
                </a:solidFill>
              </a:rPr>
              <a:t> на все формы обучения на программы </a:t>
            </a:r>
          </a:p>
          <a:p>
            <a:pPr lvl="0" algn="ctr">
              <a:spcBef>
                <a:spcPct val="0"/>
              </a:spcBef>
            </a:pPr>
            <a:r>
              <a:rPr lang="ru-RU" sz="2400" cap="small" dirty="0" smtClean="0">
                <a:solidFill>
                  <a:schemeClr val="tx2"/>
                </a:solidFill>
              </a:rPr>
              <a:t>высшего образования </a:t>
            </a:r>
          </a:p>
          <a:p>
            <a:pPr lvl="0" algn="ctr">
              <a:spcBef>
                <a:spcPct val="0"/>
              </a:spcBef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 30 сентября </a:t>
            </a:r>
            <a:endParaRPr kumimoji="0" lang="ru-RU" sz="2400" b="0" i="0" u="none" strike="noStrike" kern="1200" cap="small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4929198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Зачисление</a:t>
            </a:r>
            <a:r>
              <a:rPr kumimoji="0" lang="ru-RU" sz="2400" b="0" i="0" u="none" strike="noStrike" kern="1200" cap="small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студенты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cap="small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 программы</a:t>
            </a:r>
            <a:endParaRPr lang="ru-RU" sz="2400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4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среднего профессионального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 01 декабря</a:t>
            </a:r>
            <a:endParaRPr kumimoji="0" lang="ru-RU" sz="2400" b="0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467600" cy="41753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Наши преимущества: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928670"/>
            <a:ext cx="80724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Опыт подготовки специалистов и бакалавров  - с 1994 года</a:t>
            </a:r>
          </a:p>
          <a:p>
            <a:pPr lvl="0">
              <a:buFont typeface="Wingdings" pitchFamily="2" charset="2"/>
              <a:buChar char="ü"/>
            </a:pPr>
            <a:endParaRPr lang="ru-RU" sz="2400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Максимально доступная стоимость обучения</a:t>
            </a:r>
          </a:p>
          <a:p>
            <a:pPr lvl="0">
              <a:buFont typeface="Wingdings" pitchFamily="2" charset="2"/>
              <a:buChar char="ü"/>
            </a:pPr>
            <a:endParaRPr lang="ru-RU" sz="2400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r>
              <a:rPr lang="ru-RU" sz="24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Высокая квалификация и богатый практический опыт преподавательского состава</a:t>
            </a:r>
          </a:p>
          <a:p>
            <a:pPr>
              <a:buFont typeface="Wingdings" pitchFamily="2" charset="2"/>
              <a:buChar char="ü"/>
            </a:pPr>
            <a:endParaRPr lang="ru-RU" sz="2400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r>
              <a:rPr lang="ru-RU" sz="24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Комфортные условия обучения в новом учебном корпусе</a:t>
            </a:r>
          </a:p>
          <a:p>
            <a:pPr>
              <a:buFont typeface="Wingdings" pitchFamily="2" charset="2"/>
              <a:buChar char="ü"/>
            </a:pPr>
            <a:endParaRPr lang="ru-RU" sz="2400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r>
              <a:rPr lang="ru-RU" sz="24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Интересная студенческая жизнь (студии, клубы, кружки, спортивные секции, автошкола)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67600" cy="142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Ускоренное обучение по программам высшего образования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7224" y="2357430"/>
            <a:ext cx="7358114" cy="2857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Высшее образование </a:t>
            </a:r>
          </a:p>
          <a:p>
            <a:pPr algn="ctr"/>
            <a:r>
              <a:rPr lang="ru-RU" sz="4000" dirty="0" smtClean="0"/>
              <a:t>за 3 года</a:t>
            </a:r>
            <a:endParaRPr lang="ru-RU" sz="5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1714488"/>
            <a:ext cx="4786346" cy="4286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 НАШЕГО КОЛЛЕДЖА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Международный институт бизнеса и управления (КОЛЛЕДЖ)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1071546"/>
            <a:ext cx="37862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Специальность: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Туризм  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185736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специалист по туризму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обучения: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очная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Нормативный срок обучения: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среднего общего образования (после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класса)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года 10 месяцев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основного общего образования (после 9 класса)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года 10 месяцев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Картинки по запросу туризм студенты"/>
          <p:cNvPicPr>
            <a:picLocks noChangeAspect="1" noChangeArrowheads="1"/>
          </p:cNvPicPr>
          <p:nvPr/>
        </p:nvPicPr>
        <p:blipFill>
          <a:blip r:embed="rId2" cstate="print"/>
          <a:srcRect l="8476" r="13546"/>
          <a:stretch>
            <a:fillRect/>
          </a:stretch>
        </p:blipFill>
        <p:spPr bwMode="auto">
          <a:xfrm>
            <a:off x="214282" y="4357694"/>
            <a:ext cx="3286148" cy="2281237"/>
          </a:xfrm>
          <a:prstGeom prst="rect">
            <a:avLst/>
          </a:prstGeom>
          <a:noFill/>
        </p:spPr>
      </p:pic>
      <p:pic>
        <p:nvPicPr>
          <p:cNvPr id="6157" name="Picture 13" descr="C:\Documents and Settings\pk-dir\Рабочий стол\туризм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7694"/>
            <a:ext cx="3585885" cy="2241557"/>
          </a:xfrm>
          <a:prstGeom prst="rect">
            <a:avLst/>
          </a:prstGeom>
          <a:noFill/>
        </p:spPr>
      </p:pic>
      <p:pic>
        <p:nvPicPr>
          <p:cNvPr id="6148" name="Picture 4" descr="Картинки по запросу туризм студенты"/>
          <p:cNvPicPr>
            <a:picLocks noChangeAspect="1" noChangeArrowheads="1"/>
          </p:cNvPicPr>
          <p:nvPr/>
        </p:nvPicPr>
        <p:blipFill>
          <a:blip r:embed="rId4" cstate="print"/>
          <a:srcRect l="13839" t="15440"/>
          <a:stretch>
            <a:fillRect/>
          </a:stretch>
        </p:blipFill>
        <p:spPr bwMode="auto">
          <a:xfrm>
            <a:off x="3428992" y="4357694"/>
            <a:ext cx="311857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находимся по адресу:</a:t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Метро «Марьина роща», 5-й проезд Марьиной рощи, 15А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8" name="Picture 4" descr="http://mabiu.ru/about/files/shema_ne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6572296" cy="4945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Международный институт бизнеса и управления (КОЛЛЕДЖ)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285860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Специальность: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Экономика и бухгалтерский учет 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1857364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бухгалтер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обучения: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очная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Нормативный срок обучения: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среднего общего образования (после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класса)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года 10 месяцев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основного общего образования (после 9 класса)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года 10 месяцев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4" name="Picture 4" descr="Картинки по запросу экономика и бухгалтерский уч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357694"/>
            <a:ext cx="3429024" cy="2263156"/>
          </a:xfrm>
          <a:prstGeom prst="rect">
            <a:avLst/>
          </a:prstGeom>
          <a:noFill/>
        </p:spPr>
      </p:pic>
      <p:pic>
        <p:nvPicPr>
          <p:cNvPr id="5126" name="Picture 6" descr="Картинки по запросу экономика и бухгалтерский уч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357694"/>
            <a:ext cx="4357718" cy="2251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Международный институт бизнеса и управления (КОЛЛЕДЖ)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1214422"/>
            <a:ext cx="37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Специальность: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Реклама</a:t>
            </a:r>
            <a:r>
              <a:rPr lang="ru-RU" sz="2800" dirty="0" smtClean="0"/>
              <a:t>  </a:t>
            </a:r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2071678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рекламе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обучения: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очная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Нормативный срок обучения: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среднего общего образования (после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класса)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года 10 месяцев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основного общего образования (после 9 класса)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года 10 месяцев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7" name="Picture 1" descr="C:\Documents and Settings\pk-dir\Рабочий стол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429132"/>
            <a:ext cx="3327918" cy="2214578"/>
          </a:xfrm>
          <a:prstGeom prst="rect">
            <a:avLst/>
          </a:prstGeom>
          <a:noFill/>
        </p:spPr>
      </p:pic>
      <p:pic>
        <p:nvPicPr>
          <p:cNvPr id="4099" name="Picture 3" descr="Картинки по запросу специальность рекла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429132"/>
            <a:ext cx="3857611" cy="2185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Международный институт бизнеса и управления (КОЛЛЕДЖ)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142984"/>
            <a:ext cx="85725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Специальность: 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Право и организация социального обеспечения   </a:t>
            </a:r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200024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юрист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обучения: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очная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Нормативный срок обучения: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среднего общего образования (после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класса)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года 10 месяцев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основного общего образования (после 9 класса)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года 10 месяцев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Картинки по запросу Право и организация социального обеспечения"/>
          <p:cNvPicPr>
            <a:picLocks noChangeAspect="1" noChangeArrowheads="1"/>
          </p:cNvPicPr>
          <p:nvPr/>
        </p:nvPicPr>
        <p:blipFill>
          <a:blip r:embed="rId2" cstate="print"/>
          <a:srcRect r="23803"/>
          <a:stretch>
            <a:fillRect/>
          </a:stretch>
        </p:blipFill>
        <p:spPr bwMode="auto">
          <a:xfrm>
            <a:off x="285720" y="4366484"/>
            <a:ext cx="2786082" cy="2339104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Право и организация социального обеспеч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357694"/>
            <a:ext cx="355842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Международный институт бизнеса и управления (КОЛЛЕДЖ)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/>
              <a:t>Специальность: </a:t>
            </a:r>
          </a:p>
          <a:p>
            <a:pPr lvl="0"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Документационное обеспечение управления и архивоведение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44" y="2285992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 по документационному обеспечению управления, архивист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обучения: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очная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Нормативный срок обучения: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среднего общего образования (после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класса)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года 10 месяцев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основного общего образования (после 9 класса)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года 10 месяцев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Картинки по запросу Документационное обеспечение управления и архивоведение"/>
          <p:cNvPicPr>
            <a:picLocks noChangeAspect="1" noChangeArrowheads="1"/>
          </p:cNvPicPr>
          <p:nvPr/>
        </p:nvPicPr>
        <p:blipFill>
          <a:blip r:embed="rId2" cstate="print"/>
          <a:srcRect l="15686"/>
          <a:stretch>
            <a:fillRect/>
          </a:stretch>
        </p:blipFill>
        <p:spPr bwMode="auto">
          <a:xfrm>
            <a:off x="357158" y="4429132"/>
            <a:ext cx="3071834" cy="2186003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Документационное обеспечение управления и архивовед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429132"/>
            <a:ext cx="3286147" cy="2201719"/>
          </a:xfrm>
          <a:prstGeom prst="rect">
            <a:avLst/>
          </a:prstGeom>
          <a:noFill/>
        </p:spPr>
      </p:pic>
      <p:pic>
        <p:nvPicPr>
          <p:cNvPr id="2054" name="Picture 6" descr="Картинки по запросу Документационное обеспечение управления и архивоведение"/>
          <p:cNvPicPr>
            <a:picLocks noChangeAspect="1" noChangeArrowheads="1"/>
          </p:cNvPicPr>
          <p:nvPr/>
        </p:nvPicPr>
        <p:blipFill>
          <a:blip r:embed="rId4" cstate="print"/>
          <a:srcRect l="34688" t="1356"/>
          <a:stretch>
            <a:fillRect/>
          </a:stretch>
        </p:blipFill>
        <p:spPr bwMode="auto">
          <a:xfrm>
            <a:off x="6572264" y="4429132"/>
            <a:ext cx="2131091" cy="222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676400" y="1285860"/>
            <a:ext cx="7896260" cy="207170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Специальности</a:t>
            </a:r>
            <a:r>
              <a:rPr kumimoji="0" lang="ru-RU" sz="32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высшего образования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Международная академия бизнеса и управления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Институт экономики и управления</a:t>
            </a:r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361675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" algn="ctr" fontAlgn="ctr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38.03.02  Менеджмент. </a:t>
            </a:r>
          </a:p>
          <a:p>
            <a:pPr marL="85725" fontAlgn="ctr">
              <a:defRPr/>
            </a:pPr>
            <a:r>
              <a:rPr lang="ru-RU" b="1" dirty="0" smtClean="0"/>
              <a:t>Направленности: </a:t>
            </a:r>
          </a:p>
          <a:p>
            <a:pPr marL="85725" fontAlgn="ctr">
              <a:buFont typeface="Arial" pitchFamily="34" charset="0"/>
              <a:buChar char="•"/>
              <a:defRPr/>
            </a:pPr>
            <a:r>
              <a:rPr lang="ru-RU" dirty="0" smtClean="0"/>
              <a:t>менеджмент организации, </a:t>
            </a:r>
          </a:p>
          <a:p>
            <a:pPr marL="85725" fontAlgn="ctr">
              <a:buFont typeface="Arial" pitchFamily="34" charset="0"/>
              <a:buChar char="•"/>
              <a:defRPr/>
            </a:pPr>
            <a:r>
              <a:rPr lang="ru-RU" dirty="0" smtClean="0"/>
              <a:t>менеджмент организации (в </a:t>
            </a:r>
            <a:r>
              <a:rPr lang="ru-RU" dirty="0" err="1" smtClean="0"/>
              <a:t>ресторанно-гостиничном</a:t>
            </a:r>
            <a:r>
              <a:rPr lang="ru-RU" dirty="0" smtClean="0"/>
              <a:t> бизнесе)</a:t>
            </a:r>
          </a:p>
          <a:p>
            <a:pPr marL="85725" fontAlgn="ctr"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85725" fontAlgn="ctr">
              <a:defRPr/>
            </a:pPr>
            <a:r>
              <a:rPr lang="ru-RU" b="1" dirty="0" smtClean="0"/>
              <a:t>Формы обучения: </a:t>
            </a:r>
            <a:r>
              <a:rPr lang="ru-RU" dirty="0" smtClean="0"/>
              <a:t>очная, </a:t>
            </a:r>
            <a:r>
              <a:rPr lang="ru-RU" dirty="0" err="1" smtClean="0"/>
              <a:t>очно-заочная</a:t>
            </a:r>
            <a:r>
              <a:rPr lang="ru-RU" dirty="0" smtClean="0"/>
              <a:t>, заочная </a:t>
            </a:r>
          </a:p>
          <a:p>
            <a:pPr marL="85725" fontAlgn="ctr">
              <a:defRPr/>
            </a:pPr>
            <a:r>
              <a:rPr lang="ru-RU" b="1" dirty="0" smtClean="0"/>
              <a:t>Срок обучения: </a:t>
            </a:r>
            <a:r>
              <a:rPr lang="ru-RU" dirty="0" smtClean="0"/>
              <a:t>на очной форме 4 года, на </a:t>
            </a:r>
            <a:r>
              <a:rPr lang="ru-RU" dirty="0" err="1" smtClean="0"/>
              <a:t>очно-заочной</a:t>
            </a:r>
            <a:r>
              <a:rPr lang="ru-RU" dirty="0" smtClean="0"/>
              <a:t> и заочной 4,5 года </a:t>
            </a:r>
          </a:p>
        </p:txBody>
      </p:sp>
      <p:sp>
        <p:nvSpPr>
          <p:cNvPr id="20482" name="AutoShape 2" descr="Картинки по запросу Менеджмен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Картинки по запросу Менеджмен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00414"/>
            <a:ext cx="4799047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Международная академия бизнеса и управления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Институт экономики и управления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361675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" algn="ctr" fontAlgn="ctr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38.03.01  Экономика. </a:t>
            </a:r>
          </a:p>
          <a:p>
            <a:pPr marL="85725" fontAlgn="ctr">
              <a:defRPr/>
            </a:pPr>
            <a:r>
              <a:rPr lang="ru-RU" b="1" dirty="0" smtClean="0"/>
              <a:t>Направленности: </a:t>
            </a:r>
          </a:p>
          <a:p>
            <a:pPr marL="85725" fontAlgn="ctr">
              <a:buFont typeface="Arial" pitchFamily="34" charset="0"/>
              <a:buChar char="•"/>
              <a:defRPr/>
            </a:pPr>
            <a:r>
              <a:rPr lang="ru-RU" dirty="0" smtClean="0"/>
              <a:t>финансы  и кредит, </a:t>
            </a:r>
          </a:p>
          <a:p>
            <a:pPr marL="85725" fontAlgn="ctr">
              <a:buFont typeface="Arial" pitchFamily="34" charset="0"/>
              <a:buChar char="•"/>
              <a:defRPr/>
            </a:pPr>
            <a:r>
              <a:rPr lang="ru-RU" dirty="0" smtClean="0"/>
              <a:t>бухгалтерский учет, анализ и аудит </a:t>
            </a:r>
          </a:p>
          <a:p>
            <a:pPr marL="85725" fontAlgn="ctr">
              <a:defRPr/>
            </a:pPr>
            <a:endParaRPr lang="ru-RU" dirty="0" smtClean="0"/>
          </a:p>
          <a:p>
            <a:pPr marL="85725" fontAlgn="ctr">
              <a:defRPr/>
            </a:pPr>
            <a:r>
              <a:rPr lang="ru-RU" b="1" dirty="0" smtClean="0"/>
              <a:t>Формы обучения: </a:t>
            </a:r>
            <a:r>
              <a:rPr lang="ru-RU" dirty="0" smtClean="0"/>
              <a:t>очная, </a:t>
            </a:r>
            <a:r>
              <a:rPr lang="ru-RU" dirty="0" err="1" smtClean="0"/>
              <a:t>очно-заочная</a:t>
            </a:r>
            <a:r>
              <a:rPr lang="ru-RU" dirty="0" smtClean="0"/>
              <a:t>, заочная </a:t>
            </a:r>
          </a:p>
          <a:p>
            <a:pPr marL="85725" fontAlgn="ctr">
              <a:defRPr/>
            </a:pPr>
            <a:r>
              <a:rPr lang="ru-RU" b="1" dirty="0" smtClean="0"/>
              <a:t>Срок обучения: </a:t>
            </a:r>
            <a:r>
              <a:rPr lang="ru-RU" dirty="0" smtClean="0"/>
              <a:t>на очной форме 4 года, на </a:t>
            </a:r>
            <a:r>
              <a:rPr lang="ru-RU" dirty="0" err="1" smtClean="0"/>
              <a:t>очно-заочной</a:t>
            </a:r>
            <a:r>
              <a:rPr lang="ru-RU" dirty="0" smtClean="0"/>
              <a:t> и заочной 4,5 года </a:t>
            </a:r>
          </a:p>
        </p:txBody>
      </p:sp>
      <p:sp>
        <p:nvSpPr>
          <p:cNvPr id="20482" name="AutoShape 2" descr="Картинки по запросу Менеджмен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Картинки по запросу эконом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809999"/>
            <a:ext cx="6096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</TotalTime>
  <Words>766</Words>
  <Application>Microsoft Office PowerPoint</Application>
  <PresentationFormat>Экран (4:3)</PresentationFormat>
  <Paragraphs>178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Зарубежные партнеры КазИИТУ</vt:lpstr>
      <vt:lpstr>Международный институт бизнеса и управления (КОЛЛЕДЖ)</vt:lpstr>
      <vt:lpstr>Международный институт бизнеса и управления (КОЛЛЕДЖ)</vt:lpstr>
      <vt:lpstr>Международный институт бизнеса и управления (КОЛЛЕДЖ)</vt:lpstr>
      <vt:lpstr>Международный институт бизнеса и управления (КОЛЛЕДЖ)</vt:lpstr>
      <vt:lpstr>Международный институт бизнеса и управления (КОЛЛЕДЖ)</vt:lpstr>
      <vt:lpstr>Слайд 7</vt:lpstr>
      <vt:lpstr>Международная академия бизнеса и управления</vt:lpstr>
      <vt:lpstr>Международная академия бизнеса и управления</vt:lpstr>
      <vt:lpstr>Международная академия бизнеса и управления</vt:lpstr>
      <vt:lpstr>Международная академия бизнеса и управления</vt:lpstr>
      <vt:lpstr>Международная академия бизнеса и управления</vt:lpstr>
      <vt:lpstr>Международная академия бизнеса и управления</vt:lpstr>
      <vt:lpstr>Международная академия бизнеса и управления</vt:lpstr>
      <vt:lpstr>Международная академия бизнеса и управления</vt:lpstr>
      <vt:lpstr>Минимальное количество баллов по результатам ЕГЭ* </vt:lpstr>
      <vt:lpstr>Прием документов начинается с 20 июня  на все формы обучения </vt:lpstr>
      <vt:lpstr>Наши преимущества:</vt:lpstr>
      <vt:lpstr>Ускоренное обучение по программам высшего образования</vt:lpstr>
      <vt:lpstr>Мы находимся по адресу: Метро «Марьина роща», 5-й проезд Марьиной рощи, 15А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ПРИЕМА</dc:title>
  <dc:creator>pk-dir</dc:creator>
  <cp:lastModifiedBy>Админ</cp:lastModifiedBy>
  <cp:revision>31</cp:revision>
  <dcterms:created xsi:type="dcterms:W3CDTF">2017-04-11T10:51:02Z</dcterms:created>
  <dcterms:modified xsi:type="dcterms:W3CDTF">2018-11-24T06:53:13Z</dcterms:modified>
</cp:coreProperties>
</file>